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2"/>
  </p:sldMasterIdLst>
  <p:notesMasterIdLst>
    <p:notesMasterId r:id="rId4"/>
  </p:notesMasterIdLst>
  <p:handoutMasterIdLst>
    <p:handoutMasterId r:id="rId5"/>
  </p:handoutMasterIdLst>
  <p:sldIdLst>
    <p:sldId id="263" r:id="rId3"/>
  </p:sldIdLst>
  <p:sldSz cx="51206400" cy="36576000"/>
  <p:notesSz cx="9236075" cy="7010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har char="•"/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99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ark Johnson (IWNM)" initials="" lastIdx="4" clrIdx="0"/>
  <p:cmAuthor id="1" name="v-debuye" initials="" lastIdx="8" clrIdx="1"/>
  <p:cmAuthor id="2" name="a-bumont" initials="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4442"/>
    <a:srgbClr val="8AA5DC"/>
    <a:srgbClr val="FFFFFF"/>
    <a:srgbClr val="FF33CC"/>
    <a:srgbClr val="333333"/>
    <a:srgbClr val="FFFFCC"/>
    <a:srgbClr val="00808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0634" autoAdjust="0"/>
    <p:restoredTop sz="99698" autoAdjust="0"/>
  </p:normalViewPr>
  <p:slideViewPr>
    <p:cSldViewPr>
      <p:cViewPr>
        <p:scale>
          <a:sx n="42" d="100"/>
          <a:sy n="42" d="100"/>
        </p:scale>
        <p:origin x="4224" y="-72"/>
      </p:cViewPr>
      <p:guideLst>
        <p:guide orient="horz" pos="11520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87800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8" tIns="46199" rIns="92398" bIns="46199" numCol="1" anchor="t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13350" y="0"/>
            <a:ext cx="3986213" cy="38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8" tIns="46199" rIns="92398" bIns="46199" numCol="1" anchor="t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21463"/>
            <a:ext cx="3987800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8" tIns="46199" rIns="92398" bIns="46199" numCol="1" anchor="b" anchorCtr="0" compatLnSpc="1">
            <a:prstTxWarp prst="textNoShape">
              <a:avLst/>
            </a:prstTxWarp>
          </a:bodyPr>
          <a:lstStyle>
            <a:lvl1pPr defTabSz="923925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13350" y="6621463"/>
            <a:ext cx="3986213" cy="388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398" tIns="46199" rIns="92398" bIns="46199" numCol="1" anchor="b" anchorCtr="0" compatLnSpc="1">
            <a:prstTxWarp prst="textNoShape">
              <a:avLst/>
            </a:prstTxWarp>
          </a:bodyPr>
          <a:lstStyle>
            <a:lvl1pPr algn="r" defTabSz="923925">
              <a:spcBef>
                <a:spcPct val="0"/>
              </a:spcBef>
              <a:buFontTx/>
              <a:buNone/>
              <a:defRPr sz="1200">
                <a:latin typeface="Arial" charset="0"/>
              </a:defRPr>
            </a:lvl1pPr>
          </a:lstStyle>
          <a:p>
            <a:fld id="{51174361-862A-42D6-B3EE-881F47FEA0E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606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30280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3" y="11361738"/>
            <a:ext cx="43526075" cy="78406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20726400"/>
            <a:ext cx="35845750" cy="93472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16B3DE-DF09-4906-844B-5EE0F3CA359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66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B589F5-D518-43B7-B956-3BF6DAD420C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431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125275" y="1465263"/>
            <a:ext cx="11520488" cy="312070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60638" y="1465263"/>
            <a:ext cx="34412237" cy="312070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77BDF0-292A-494B-9D2E-6D647367B3A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490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465263"/>
            <a:ext cx="46085125" cy="6096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560638" y="8534400"/>
            <a:ext cx="22966362" cy="24137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5679400" y="8534400"/>
            <a:ext cx="22966363" cy="119919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25679400" y="20678775"/>
            <a:ext cx="22966363" cy="1199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560638" y="33307338"/>
            <a:ext cx="11947525" cy="2540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7495838" y="33307338"/>
            <a:ext cx="16214725" cy="2540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36698238" y="33307338"/>
            <a:ext cx="11947525" cy="2540000"/>
          </a:xfrm>
        </p:spPr>
        <p:txBody>
          <a:bodyPr/>
          <a:lstStyle>
            <a:lvl1pPr>
              <a:defRPr/>
            </a:lvl1pPr>
          </a:lstStyle>
          <a:p>
            <a:fld id="{399F81F1-3B06-4A4B-9BD7-73B44DED6B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3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B922D-2EB9-440C-AD24-8BCA926725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4119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0" y="23502938"/>
            <a:ext cx="43526075" cy="72644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0" y="15501938"/>
            <a:ext cx="43526075" cy="80010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70FA14-9D39-4806-949E-B3BE3891BC4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39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60638" y="8534400"/>
            <a:ext cx="22966362" cy="24137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0" y="8534400"/>
            <a:ext cx="22966363" cy="241379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6C924F-BBDA-41FD-9C55-1FB7E56E70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57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8" y="8186738"/>
            <a:ext cx="22625050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8" y="11599863"/>
            <a:ext cx="22625050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8186738"/>
            <a:ext cx="22632988" cy="3413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11599863"/>
            <a:ext cx="22632988" cy="210724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FBADF-B505-4198-8365-9B71066E05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92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42252-4A21-4631-A3D7-208DDDEC7C1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380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AFCFBB-598A-4730-9CBA-908DB7144FC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12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8" y="1455738"/>
            <a:ext cx="16846550" cy="6197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455738"/>
            <a:ext cx="28625800" cy="31216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8" y="7653338"/>
            <a:ext cx="16846550" cy="25019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657E9A-23B7-4516-94D3-88C02B0CF07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93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5" y="25603200"/>
            <a:ext cx="30724475" cy="30226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5" y="3268663"/>
            <a:ext cx="30724475" cy="21945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5" y="28625800"/>
            <a:ext cx="30724475" cy="42926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28F014-7DFC-418B-9919-09D778EA78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40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81" name="Rectangle 13"/>
          <p:cNvSpPr>
            <a:spLocks noChangeAspect="1" noChangeArrowheads="1"/>
          </p:cNvSpPr>
          <p:nvPr/>
        </p:nvSpPr>
        <p:spPr bwMode="auto">
          <a:xfrm>
            <a:off x="0" y="6689725"/>
            <a:ext cx="12814300" cy="29886275"/>
          </a:xfrm>
          <a:prstGeom prst="rect">
            <a:avLst/>
          </a:prstGeom>
          <a:solidFill>
            <a:schemeClr val="accent5">
              <a:lumMod val="90000"/>
              <a:alpha val="50000"/>
            </a:schemeClr>
          </a:solidFill>
          <a:ln>
            <a:noFill/>
          </a:ln>
          <a:effectLst/>
          <a:extLst/>
        </p:spPr>
        <p:txBody>
          <a:bodyPr wrap="none" lIns="274430" tIns="138248" rIns="274430" bIns="138248" anchor="ctr"/>
          <a:lstStyle/>
          <a:p>
            <a:pPr marL="1027113" indent="-1027113" algn="ctr" defTabSz="6288088"/>
            <a:endParaRPr lang="en-US"/>
          </a:p>
        </p:txBody>
      </p:sp>
      <p:pic>
        <p:nvPicPr>
          <p:cNvPr id="83982" name="Picture 14" descr="MPj03905180000[1]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99" b="72250"/>
          <a:stretch>
            <a:fillRect/>
          </a:stretch>
        </p:blipFill>
        <p:spPr bwMode="auto">
          <a:xfrm>
            <a:off x="29964063" y="0"/>
            <a:ext cx="10726737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3983" name="Picture 15" descr="MPj03211020000[1]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000" b="34750"/>
          <a:stretch>
            <a:fillRect/>
          </a:stretch>
        </p:blipFill>
        <p:spPr bwMode="auto">
          <a:xfrm>
            <a:off x="40636825" y="0"/>
            <a:ext cx="10569575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83984" name="Picture 16" descr="MPj03905200000[1]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750" b="22501"/>
          <a:stretch>
            <a:fillRect/>
          </a:stretch>
        </p:blipFill>
        <p:spPr bwMode="auto">
          <a:xfrm>
            <a:off x="20650200" y="0"/>
            <a:ext cx="9342438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83985" name="Line 17"/>
          <p:cNvSpPr>
            <a:spLocks noChangeShapeType="1"/>
          </p:cNvSpPr>
          <p:nvPr/>
        </p:nvSpPr>
        <p:spPr bwMode="auto">
          <a:xfrm>
            <a:off x="0" y="6689725"/>
            <a:ext cx="5120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/>
          </a:p>
        </p:txBody>
      </p:sp>
      <p:sp>
        <p:nvSpPr>
          <p:cNvPr id="83986" name="Line 18"/>
          <p:cNvSpPr>
            <a:spLocks noChangeShapeType="1"/>
          </p:cNvSpPr>
          <p:nvPr/>
        </p:nvSpPr>
        <p:spPr bwMode="auto">
          <a:xfrm>
            <a:off x="0" y="7150100"/>
            <a:ext cx="5120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/>
          </a:p>
        </p:txBody>
      </p:sp>
      <p:sp>
        <p:nvSpPr>
          <p:cNvPr id="83987" name="Line 19"/>
          <p:cNvSpPr>
            <a:spLocks noChangeShapeType="1"/>
          </p:cNvSpPr>
          <p:nvPr/>
        </p:nvSpPr>
        <p:spPr bwMode="auto">
          <a:xfrm>
            <a:off x="12827000" y="35801300"/>
            <a:ext cx="383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/>
          </a:p>
        </p:txBody>
      </p:sp>
      <p:sp>
        <p:nvSpPr>
          <p:cNvPr id="83988" name="Line 20"/>
          <p:cNvSpPr>
            <a:spLocks noChangeShapeType="1"/>
          </p:cNvSpPr>
          <p:nvPr/>
        </p:nvSpPr>
        <p:spPr bwMode="auto">
          <a:xfrm>
            <a:off x="12814300" y="6689725"/>
            <a:ext cx="0" cy="298862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/>
          </a:p>
        </p:txBody>
      </p:sp>
      <p:sp>
        <p:nvSpPr>
          <p:cNvPr id="83989" name="Line 21"/>
          <p:cNvSpPr>
            <a:spLocks noChangeShapeType="1"/>
          </p:cNvSpPr>
          <p:nvPr/>
        </p:nvSpPr>
        <p:spPr bwMode="auto">
          <a:xfrm>
            <a:off x="1062038" y="6721475"/>
            <a:ext cx="0" cy="29924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/>
          </a:p>
        </p:txBody>
      </p:sp>
      <p:sp>
        <p:nvSpPr>
          <p:cNvPr id="83990" name="Line 22"/>
          <p:cNvSpPr>
            <a:spLocks noChangeShapeType="1"/>
          </p:cNvSpPr>
          <p:nvPr/>
        </p:nvSpPr>
        <p:spPr bwMode="auto">
          <a:xfrm>
            <a:off x="13544550" y="0"/>
            <a:ext cx="0" cy="36576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/>
          </a:p>
        </p:txBody>
      </p:sp>
      <p:sp>
        <p:nvSpPr>
          <p:cNvPr id="83991" name="Line 23"/>
          <p:cNvSpPr>
            <a:spLocks noChangeShapeType="1"/>
          </p:cNvSpPr>
          <p:nvPr/>
        </p:nvSpPr>
        <p:spPr bwMode="auto">
          <a:xfrm>
            <a:off x="25949275" y="7150100"/>
            <a:ext cx="0" cy="2942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/>
          </a:p>
        </p:txBody>
      </p:sp>
      <p:sp>
        <p:nvSpPr>
          <p:cNvPr id="83992" name="Line 24"/>
          <p:cNvSpPr>
            <a:spLocks noChangeShapeType="1"/>
          </p:cNvSpPr>
          <p:nvPr/>
        </p:nvSpPr>
        <p:spPr bwMode="auto">
          <a:xfrm>
            <a:off x="38392100" y="7150100"/>
            <a:ext cx="0" cy="2942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/>
          </a:p>
        </p:txBody>
      </p:sp>
      <p:sp>
        <p:nvSpPr>
          <p:cNvPr id="83993" name="Line 25"/>
          <p:cNvSpPr>
            <a:spLocks noChangeShapeType="1"/>
          </p:cNvSpPr>
          <p:nvPr/>
        </p:nvSpPr>
        <p:spPr bwMode="auto">
          <a:xfrm>
            <a:off x="50028475" y="7150100"/>
            <a:ext cx="0" cy="2942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74430" tIns="138248" rIns="274430" bIns="138248"/>
          <a:lstStyle/>
          <a:p>
            <a:endParaRPr lang="en-US"/>
          </a:p>
        </p:txBody>
      </p:sp>
      <p:sp>
        <p:nvSpPr>
          <p:cNvPr id="83994" name="Rectangle 26"/>
          <p:cNvSpPr>
            <a:spLocks noChangeAspect="1" noChangeArrowheads="1"/>
          </p:cNvSpPr>
          <p:nvPr/>
        </p:nvSpPr>
        <p:spPr bwMode="auto">
          <a:xfrm>
            <a:off x="0" y="7938"/>
            <a:ext cx="20802600" cy="1363662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  <a:effectLst/>
          <a:extLst/>
        </p:spPr>
        <p:txBody>
          <a:bodyPr wrap="none" lIns="274430" tIns="138248" rIns="274430" bIns="138248" anchor="ctr"/>
          <a:lstStyle/>
          <a:p>
            <a:endParaRPr lang="en-US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60638" y="1465263"/>
            <a:ext cx="46085125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560638" y="8534400"/>
            <a:ext cx="46085125" cy="2413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560638" y="33307338"/>
            <a:ext cx="11947525" cy="2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FontTx/>
              <a:buNone/>
              <a:defRPr sz="16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8" y="33307338"/>
            <a:ext cx="16214725" cy="2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buFontTx/>
              <a:buNone/>
              <a:defRPr sz="16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33307338"/>
            <a:ext cx="11947525" cy="25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92" tIns="45696" rIns="91392" bIns="45696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FontTx/>
              <a:buNone/>
              <a:defRPr sz="1600">
                <a:latin typeface="+mn-lt"/>
              </a:defRPr>
            </a:lvl1pPr>
          </a:lstStyle>
          <a:p>
            <a:fld id="{1E2B1309-A9D8-4C66-99C6-860A28674D7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39725" indent="-339725" algn="l" rtl="0" eaLnBrk="1" fontAlgn="base" hangingPunct="1">
        <a:spcBef>
          <a:spcPct val="20000"/>
        </a:spcBef>
        <a:spcAft>
          <a:spcPct val="0"/>
        </a:spcAft>
        <a:buChar char="•"/>
        <a:defRPr sz="33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7338" algn="l" rtl="0" eaLnBrk="1" fontAlgn="base" hangingPunct="1">
        <a:spcBef>
          <a:spcPct val="20000"/>
        </a:spcBef>
        <a:spcAft>
          <a:spcPct val="0"/>
        </a:spcAft>
        <a:buChar char="–"/>
        <a:defRPr sz="2700">
          <a:solidFill>
            <a:schemeClr val="tx1"/>
          </a:solidFill>
          <a:latin typeface="+mn-lt"/>
        </a:defRPr>
      </a:lvl2pPr>
      <a:lvl3pPr marL="1141413" indent="-227013" algn="l" rtl="0" eaLnBrk="1" fontAlgn="base" hangingPunct="1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1788" indent="-234950" algn="l" rtl="0" eaLnBrk="1" fontAlgn="base" hangingPunct="1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4pPr>
      <a:lvl5pPr marL="20558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5pPr>
      <a:lvl6pPr marL="25130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6pPr>
      <a:lvl7pPr marL="29702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7pPr>
      <a:lvl8pPr marL="34274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8pPr>
      <a:lvl9pPr marL="3884613" indent="-227013" algn="l" rtl="0" eaLnBrk="1" fontAlgn="base" hangingPunct="1">
        <a:spcBef>
          <a:spcPct val="20000"/>
        </a:spcBef>
        <a:spcAft>
          <a:spcPct val="0"/>
        </a:spcAft>
        <a:buChar char="»"/>
        <a:defRPr sz="2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jp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 bwMode="auto">
          <a:xfrm>
            <a:off x="26365200" y="15011400"/>
            <a:ext cx="11811000" cy="5029199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274430" tIns="138248" rIns="274430" bIns="138248" numCol="1" rtlCol="0" anchor="t" anchorCtr="0" compatLnSpc="1">
            <a:prstTxWarp prst="textNoShape">
              <a:avLst/>
            </a:prstTxWarp>
          </a:bodyPr>
          <a:lstStyle/>
          <a:p>
            <a:pPr marL="1027113" marR="0" indent="-1027113" algn="l" defTabSz="628808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9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26365200" y="8839200"/>
            <a:ext cx="11887200" cy="56388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274430" tIns="138248" rIns="274430" bIns="138248" numCol="1" rtlCol="0" anchor="t" anchorCtr="0" compatLnSpc="1">
            <a:prstTxWarp prst="textNoShape">
              <a:avLst/>
            </a:prstTxWarp>
          </a:bodyPr>
          <a:lstStyle/>
          <a:p>
            <a:pPr marL="1027113" marR="0" indent="-1027113" algn="l" defTabSz="628808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9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13500100" y="1350963"/>
            <a:ext cx="36490275" cy="3879850"/>
          </a:xfrm>
          <a:noFill/>
        </p:spPr>
        <p:txBody>
          <a:bodyPr/>
          <a:lstStyle/>
          <a:p>
            <a:r>
              <a:rPr lang="en-US" sz="9000" b="1" dirty="0" smtClean="0">
                <a:solidFill>
                  <a:schemeClr val="accent1">
                    <a:lumMod val="25000"/>
                  </a:schemeClr>
                </a:solidFill>
              </a:rPr>
              <a:t>Developing a SRM </a:t>
            </a:r>
            <a:r>
              <a:rPr lang="en-US" sz="9000" b="1" dirty="0" smtClean="0">
                <a:solidFill>
                  <a:schemeClr val="accent1">
                    <a:lumMod val="25000"/>
                  </a:schemeClr>
                </a:solidFill>
              </a:rPr>
              <a:t>Assay </a:t>
            </a:r>
            <a:r>
              <a:rPr lang="en-US" sz="9000" b="1" dirty="0" smtClean="0">
                <a:solidFill>
                  <a:schemeClr val="accent1">
                    <a:lumMod val="25000"/>
                  </a:schemeClr>
                </a:solidFill>
              </a:rPr>
              <a:t>of Tuberculosis for Clinical Sample Diagnosis</a:t>
            </a:r>
            <a:endParaRPr lang="en-US" sz="90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828801" y="7239000"/>
            <a:ext cx="9982199" cy="11545888"/>
          </a:xfrm>
          <a:noFill/>
        </p:spPr>
        <p:txBody>
          <a:bodyPr lIns="91440" tIns="45720" rIns="91440" bIns="45720"/>
          <a:lstStyle/>
          <a:p>
            <a:pPr marL="0" indent="0">
              <a:lnSpc>
                <a:spcPct val="115000"/>
              </a:lnSpc>
              <a:spcBef>
                <a:spcPct val="0"/>
              </a:spcBef>
              <a:spcAft>
                <a:spcPct val="75000"/>
              </a:spcAft>
              <a:buFontTx/>
              <a:buNone/>
            </a:pPr>
            <a:endParaRPr lang="en-US" sz="2100" dirty="0">
              <a:latin typeface="+mj-lt"/>
            </a:endParaRPr>
          </a:p>
          <a:p>
            <a:pPr marL="0" indent="0" algn="ctr">
              <a:spcBef>
                <a:spcPct val="0"/>
              </a:spcBef>
              <a:spcAft>
                <a:spcPct val="65000"/>
              </a:spcAft>
              <a:buFontTx/>
              <a:buNone/>
            </a:pPr>
            <a:r>
              <a:rPr lang="en-US" sz="4500" b="1" dirty="0" smtClean="0">
                <a:latin typeface="+mj-lt"/>
              </a:rPr>
              <a:t>Abstract</a:t>
            </a:r>
          </a:p>
          <a:p>
            <a:pPr marL="0" indent="0" eaLnBrk="0" hangingPunc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kern="1200" dirty="0" smtClean="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3600" dirty="0"/>
              <a:t>MTB is still a threat to those in poorer countries, killing 1.5 million a year. </a:t>
            </a:r>
            <a:r>
              <a:rPr lang="en-US" sz="3600" dirty="0" smtClean="0"/>
              <a:t>With given data of secreted proteins specific to tuberculosis clinical samples, we created an </a:t>
            </a:r>
            <a:r>
              <a:rPr lang="en-US" sz="3600" dirty="0"/>
              <a:t>S</a:t>
            </a:r>
            <a:r>
              <a:rPr lang="en-US" sz="3600" dirty="0" smtClean="0"/>
              <a:t>RM assay to attribute to the creation of a biomarker for tuberculosis infection.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956" name="Text Box 60"/>
          <p:cNvSpPr txBox="1">
            <a:spLocks noChangeArrowheads="1"/>
          </p:cNvSpPr>
          <p:nvPr/>
        </p:nvSpPr>
        <p:spPr bwMode="auto">
          <a:xfrm>
            <a:off x="1524000" y="27432000"/>
            <a:ext cx="10512425" cy="708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2424113"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2538413"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2652713"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767013" defTabSz="628808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224213"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681413"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4138613"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595813" defTabSz="628808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>
              <a:buNone/>
            </a:pPr>
            <a:r>
              <a:rPr lang="en-US" sz="1800" dirty="0"/>
              <a:t/>
            </a:r>
            <a:br>
              <a:rPr lang="en-US" sz="1800" dirty="0"/>
            </a:br>
            <a:endParaRPr lang="en-US" sz="1800" b="1" dirty="0">
              <a:solidFill>
                <a:srgbClr val="004442"/>
              </a:solidFill>
              <a:latin typeface="+mj-lt"/>
            </a:endParaRPr>
          </a:p>
        </p:txBody>
      </p:sp>
      <p:sp>
        <p:nvSpPr>
          <p:cNvPr id="80982" name="Rectangle 86"/>
          <p:cNvSpPr>
            <a:spLocks noChangeArrowheads="1"/>
          </p:cNvSpPr>
          <p:nvPr/>
        </p:nvSpPr>
        <p:spPr bwMode="auto">
          <a:xfrm>
            <a:off x="14097000" y="7924800"/>
            <a:ext cx="11506200" cy="4606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39725" indent="-339725" algn="ctr" eaLnBrk="1" hangingPunct="1">
              <a:spcBef>
                <a:spcPct val="0"/>
              </a:spcBef>
              <a:spcAft>
                <a:spcPct val="65000"/>
              </a:spcAft>
              <a:buFontTx/>
              <a:buNone/>
              <a:tabLst>
                <a:tab pos="1028700" algn="l"/>
              </a:tabLst>
            </a:pPr>
            <a:r>
              <a:rPr lang="en-US" sz="4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METHODS</a:t>
            </a:r>
          </a:p>
          <a:p>
            <a:pPr marL="339725" indent="-339725" algn="ctr" eaLnBrk="1" hangingPunct="1">
              <a:spcBef>
                <a:spcPct val="0"/>
              </a:spcBef>
              <a:spcAft>
                <a:spcPct val="65000"/>
              </a:spcAft>
              <a:buFontTx/>
              <a:buNone/>
              <a:tabLst>
                <a:tab pos="1028700" algn="l"/>
              </a:tabLst>
            </a:pPr>
            <a:r>
              <a:rPr lang="en-US" sz="40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Cleanup</a:t>
            </a: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Obtain</a:t>
            </a:r>
            <a:r>
              <a:rPr lang="en-US" sz="44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clinical samples from active TB patients </a:t>
            </a: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Denature the proteins within with 8M Urea </a:t>
            </a: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Cleave disulfide bonds with 5mM </a:t>
            </a:r>
            <a:r>
              <a:rPr lang="en-US" sz="2800" b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Dithiothreitol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(DTT)</a:t>
            </a:r>
            <a:endParaRPr lang="en-US" sz="2800" b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Cap the cysteine peptidases with 14mM of  </a:t>
            </a:r>
            <a:r>
              <a:rPr lang="en-US" sz="2800" b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Iodoacetamide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 incubate in dark room 30min</a:t>
            </a: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Add Trypsin (1:100 ratio to protein by mass) to the sample and incubate in 30C overnight. This cleaves the proteins at </a:t>
            </a:r>
            <a:r>
              <a:rPr lang="en-US" sz="2800" b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Lysines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and </a:t>
            </a:r>
            <a:r>
              <a:rPr lang="en-US" sz="2800" b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Argenines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and allows for a minimum of a +2 charge on the peptides</a:t>
            </a: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Clean samples in C18 columns, purifying peptides from other organic material</a:t>
            </a: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>
                <a:solidFill>
                  <a:schemeClr val="accent1">
                    <a:lumMod val="25000"/>
                  </a:schemeClr>
                </a:solidFill>
              </a:rPr>
              <a:t>Measure the concentration of the protein using a BCA assay. </a:t>
            </a:r>
            <a:endParaRPr lang="en-US" sz="2800" b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Dry samples in speed </a:t>
            </a:r>
            <a:r>
              <a:rPr lang="en-US" sz="2800" b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vac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and re-suspend protein in  loading buffer (2% ACN and 0.1% FA) at final concentration of 1mg/mL</a:t>
            </a:r>
            <a:endParaRPr lang="en-US" sz="4000" b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algn="ctr" eaLnBrk="1" hangingPunct="1">
              <a:spcBef>
                <a:spcPct val="0"/>
              </a:spcBef>
              <a:spcAft>
                <a:spcPct val="65000"/>
              </a:spcAft>
              <a:buNone/>
              <a:tabLst>
                <a:tab pos="1028700" algn="l"/>
              </a:tabLst>
            </a:pPr>
            <a:r>
              <a:rPr lang="en-US" sz="40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Scheduled SRM</a:t>
            </a:r>
          </a:p>
          <a:p>
            <a:pPr marL="742950" indent="-7429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Select optimal  transition list using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MTB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data base on the SRM Atlas (ISB)</a:t>
            </a:r>
          </a:p>
          <a:p>
            <a:pPr marL="742950" indent="-7429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I made an equimolar solution of all 26 peptides at a concentration of 1,000 </a:t>
            </a:r>
            <a:r>
              <a:rPr lang="en-US" sz="2800" b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fMol</a:t>
            </a:r>
            <a:endParaRPr lang="en-US" sz="2800" b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marL="742950" indent="-7429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Spike an equimolar solution of each targeted heavy labeled peptides into BSA background prepared analogously to sample</a:t>
            </a:r>
          </a:p>
          <a:p>
            <a:pPr marL="742950" indent="-7429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After verifying the sensitivity of the machine with a 15 min HSA run, Inject the 1,000fMol sample of the peptides through unscheduled SRM at 90 minutes and record retention times. I ran mine with an Agilent 6460 QQQ.</a:t>
            </a:r>
          </a:p>
          <a:p>
            <a:pPr marL="742950" indent="-7429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Adjust retentions times into a scheduled LC/MS SRM method. Also adjust the delta retention time to 3 minutes.</a:t>
            </a:r>
          </a:p>
          <a:p>
            <a:pPr marL="742950" indent="-7429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Create a dilution series of each peptide at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1,000,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100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 10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 and 1 </a:t>
            </a:r>
            <a:r>
              <a:rPr lang="en-US" sz="2800" b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fMol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and run through the mass spectrometer in triplicate.</a:t>
            </a:r>
          </a:p>
          <a:p>
            <a:pPr marL="742950" indent="-7429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Create a  calibration curve of each of the 26 peptides at all of the concentrations, form this one can isolate peptides that have the lowest quantification threshold</a:t>
            </a:r>
          </a:p>
          <a:p>
            <a:pPr marL="742950" indent="-742950" algn="ctr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endParaRPr lang="en-US" sz="2800" b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algn="ctr" eaLnBrk="1" hangingPunct="1">
              <a:spcBef>
                <a:spcPct val="0"/>
              </a:spcBef>
              <a:spcAft>
                <a:spcPct val="65000"/>
              </a:spcAft>
              <a:buNone/>
              <a:tabLst>
                <a:tab pos="1028700" algn="l"/>
              </a:tabLst>
            </a:pPr>
            <a:r>
              <a:rPr lang="en-US" sz="40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Data Analysis</a:t>
            </a:r>
          </a:p>
          <a:p>
            <a:pPr marL="514350" indent="-5143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Import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data collected into Skyline</a:t>
            </a:r>
          </a:p>
          <a:p>
            <a:pPr marL="514350" indent="-5143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Verify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correct peak selection and integration windows</a:t>
            </a:r>
          </a:p>
          <a:p>
            <a:pPr marL="514350" indent="-5143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Export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peak area for each replicate </a:t>
            </a:r>
          </a:p>
          <a:p>
            <a:pPr marL="514350" indent="-5143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Calculate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the coefficient of variance of each concentration of each peptide</a:t>
            </a:r>
          </a:p>
          <a:p>
            <a:pPr marL="514350" indent="-51435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Build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 calibration curve to validate linear response.</a:t>
            </a:r>
          </a:p>
          <a:p>
            <a:pPr algn="ctr" eaLnBrk="1" hangingPunct="1">
              <a:spcBef>
                <a:spcPct val="0"/>
              </a:spcBef>
              <a:spcAft>
                <a:spcPct val="65000"/>
              </a:spcAft>
              <a:buNone/>
              <a:tabLst>
                <a:tab pos="1028700" algn="l"/>
              </a:tabLst>
            </a:pPr>
            <a:endParaRPr lang="en-US" sz="4400" b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endParaRPr lang="en-US" sz="2800" b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endParaRPr lang="en-US" sz="2800" b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marL="457200" indent="-457200" eaLnBrk="1" hangingPunct="1">
              <a:spcBef>
                <a:spcPct val="0"/>
              </a:spcBef>
              <a:spcAft>
                <a:spcPct val="65000"/>
              </a:spcAft>
              <a:buFont typeface="+mj-lt"/>
              <a:buAutoNum type="arabicPeriod"/>
              <a:tabLst>
                <a:tab pos="1028700" algn="l"/>
              </a:tabLst>
            </a:pPr>
            <a:endParaRPr lang="en-US" sz="2400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marL="339725" indent="-339725" eaLnBrk="1" hangingPunct="1">
              <a:lnSpc>
                <a:spcPct val="115000"/>
              </a:lnSpc>
              <a:spcBef>
                <a:spcPct val="0"/>
              </a:spcBef>
              <a:spcAft>
                <a:spcPct val="50000"/>
              </a:spcAft>
              <a:buClr>
                <a:srgbClr val="008080"/>
              </a:buClr>
              <a:buFont typeface="Wingdings 3" pitchFamily="18" charset="2"/>
              <a:buNone/>
              <a:tabLst>
                <a:tab pos="1028700" algn="l"/>
              </a:tabLst>
            </a:pPr>
            <a:r>
              <a:rPr lang="en-US" sz="2400" i="1" dirty="0">
                <a:latin typeface="+mj-lt"/>
              </a:rPr>
              <a:t>	</a:t>
            </a:r>
            <a:endParaRPr lang="en-US" sz="2400" dirty="0"/>
          </a:p>
        </p:txBody>
      </p:sp>
      <p:sp>
        <p:nvSpPr>
          <p:cNvPr id="81267" name="Rectangle 371"/>
          <p:cNvSpPr>
            <a:spLocks noChangeArrowheads="1"/>
          </p:cNvSpPr>
          <p:nvPr/>
        </p:nvSpPr>
        <p:spPr bwMode="auto">
          <a:xfrm>
            <a:off x="39014400" y="24307800"/>
            <a:ext cx="10283825" cy="5227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457200" indent="-457200" algn="ctr" eaLnBrk="1" hangingPunct="1">
              <a:spcBef>
                <a:spcPct val="0"/>
              </a:spcBef>
              <a:spcAft>
                <a:spcPct val="65000"/>
              </a:spcAft>
              <a:buFontTx/>
              <a:buNone/>
            </a:pPr>
            <a:r>
              <a:rPr lang="en-US" sz="4500" b="1" dirty="0">
                <a:solidFill>
                  <a:schemeClr val="accent1">
                    <a:lumMod val="25000"/>
                  </a:schemeClr>
                </a:solidFill>
                <a:latin typeface="+mj-lt"/>
                <a:cs typeface="Times New Roman" pitchFamily="18" charset="0"/>
              </a:rPr>
              <a:t>CONCLUSIONS</a:t>
            </a:r>
          </a:p>
          <a:p>
            <a:pPr>
              <a:lnSpc>
                <a:spcPct val="115000"/>
              </a:lnSpc>
              <a:buNone/>
            </a:pP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  <a:latin typeface="+mj-lt"/>
                <a:cs typeface="Times New Roman" pitchFamily="18" charset="0"/>
              </a:rPr>
              <a:t>Based on the limits of detection found between the results of each peptide in triplicate, we have identified an assay for diagnostic </a:t>
            </a: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  <a:latin typeface="+mj-lt"/>
                <a:cs typeface="Times New Roman" pitchFamily="18" charset="0"/>
              </a:rPr>
              <a:t>screening that </a:t>
            </a: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  <a:latin typeface="+mj-lt"/>
                <a:cs typeface="Times New Roman" pitchFamily="18" charset="0"/>
              </a:rPr>
              <a:t>could be investigated more as potential  biomarkers for clinical samples of tuberculosis patients. Specifically, </a:t>
            </a: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  <a:latin typeface="+mj-lt"/>
                <a:cs typeface="Times New Roman" pitchFamily="18" charset="0"/>
              </a:rPr>
              <a:t>AESDDLDALVAHLPADR, LGEFAPTR, </a:t>
            </a: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  <a:latin typeface="+mj-lt"/>
                <a:cs typeface="Times New Roman" pitchFamily="18" charset="0"/>
              </a:rPr>
              <a:t>and TGDEIHTSMEAGPMVR  have consistently lower coefficients of variance and could be tested as targets for antibodies in the diagnosis of tuberculosis. </a:t>
            </a:r>
            <a:endParaRPr lang="en-US" sz="2800" dirty="0">
              <a:solidFill>
                <a:schemeClr val="accent1">
                  <a:lumMod val="25000"/>
                </a:schemeClr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81271" name="Text Box 375"/>
          <p:cNvSpPr txBox="1">
            <a:spLocks noChangeArrowheads="1"/>
          </p:cNvSpPr>
          <p:nvPr/>
        </p:nvSpPr>
        <p:spPr bwMode="auto">
          <a:xfrm>
            <a:off x="46085125" y="9723438"/>
            <a:ext cx="39751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92" tIns="45696" rIns="91392" bIns="45696">
            <a:spAutoFit/>
          </a:bodyPr>
          <a:lstStyle>
            <a:lvl1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2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668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US" sz="1600" b="1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  <a:cs typeface="Times New Roman" pitchFamily="18" charset="0"/>
            </a:endParaRPr>
          </a:p>
        </p:txBody>
      </p:sp>
      <p:sp>
        <p:nvSpPr>
          <p:cNvPr id="81390" name="Text Box 494"/>
          <p:cNvSpPr txBox="1">
            <a:spLocks noChangeArrowheads="1"/>
          </p:cNvSpPr>
          <p:nvPr/>
        </p:nvSpPr>
        <p:spPr bwMode="auto">
          <a:xfrm>
            <a:off x="4495800" y="2743200"/>
            <a:ext cx="3848100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6576" tIns="36576" rIns="36576" bIns="36576"/>
          <a:lstStyle>
            <a:lvl1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defTabSz="4389438">
              <a:spcBef>
                <a:spcPct val="0"/>
              </a:spcBef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defTabSz="4389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defTabSz="4389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defTabSz="4389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defTabSz="4389438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sz="1000">
                <a:solidFill>
                  <a:srgbClr val="000000"/>
                </a:solidFill>
              </a:rPr>
              <a:t>￼</a:t>
            </a:r>
            <a:endParaRPr lang="en-US" sz="8600">
              <a:latin typeface="Arial" charset="0"/>
            </a:endParaRPr>
          </a:p>
        </p:txBody>
      </p:sp>
      <p:sp>
        <p:nvSpPr>
          <p:cNvPr id="81392" name="Text Box 496"/>
          <p:cNvSpPr txBox="1">
            <a:spLocks noChangeArrowheads="1"/>
          </p:cNvSpPr>
          <p:nvPr/>
        </p:nvSpPr>
        <p:spPr bwMode="auto">
          <a:xfrm>
            <a:off x="39014400" y="32631063"/>
            <a:ext cx="10283825" cy="2649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389438">
              <a:spcBef>
                <a:spcPct val="0"/>
              </a:spcBef>
              <a:tabLst>
                <a:tab pos="549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2193925" defTabSz="4389438">
              <a:spcBef>
                <a:spcPct val="0"/>
              </a:spcBef>
              <a:tabLst>
                <a:tab pos="549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4389438" defTabSz="4389438">
              <a:spcBef>
                <a:spcPct val="0"/>
              </a:spcBef>
              <a:tabLst>
                <a:tab pos="549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6583363" defTabSz="4389438">
              <a:spcBef>
                <a:spcPct val="0"/>
              </a:spcBef>
              <a:tabLst>
                <a:tab pos="549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8778875" defTabSz="4389438">
              <a:spcBef>
                <a:spcPct val="0"/>
              </a:spcBef>
              <a:tabLst>
                <a:tab pos="549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9236075" defTabSz="4389438" eaLnBrk="0" fontAlgn="base" hangingPunct="0">
              <a:spcBef>
                <a:spcPct val="0"/>
              </a:spcBef>
              <a:spcAft>
                <a:spcPct val="0"/>
              </a:spcAft>
              <a:tabLst>
                <a:tab pos="549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9693275" defTabSz="4389438" eaLnBrk="0" fontAlgn="base" hangingPunct="0">
              <a:spcBef>
                <a:spcPct val="0"/>
              </a:spcBef>
              <a:spcAft>
                <a:spcPct val="0"/>
              </a:spcAft>
              <a:tabLst>
                <a:tab pos="549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10150475" defTabSz="4389438" eaLnBrk="0" fontAlgn="base" hangingPunct="0">
              <a:spcBef>
                <a:spcPct val="0"/>
              </a:spcBef>
              <a:spcAft>
                <a:spcPct val="0"/>
              </a:spcAft>
              <a:tabLst>
                <a:tab pos="549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10607675" defTabSz="4389438" eaLnBrk="0" fontAlgn="base" hangingPunct="0">
              <a:spcBef>
                <a:spcPct val="0"/>
              </a:spcBef>
              <a:spcAft>
                <a:spcPct val="0"/>
              </a:spcAft>
              <a:tabLst>
                <a:tab pos="54927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endParaRPr lang="en-US" b="1" dirty="0">
              <a:latin typeface="+mn-lt"/>
            </a:endParaRPr>
          </a:p>
          <a:p>
            <a:pPr eaLnBrk="1" hangingPunct="1">
              <a:buFontTx/>
              <a:buNone/>
            </a:pPr>
            <a:endParaRPr lang="en-US" sz="3200" b="1" dirty="0">
              <a:latin typeface="+mn-lt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0200" y="21488400"/>
            <a:ext cx="10210800" cy="1580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4500" b="1" dirty="0" smtClean="0"/>
              <a:t>Background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i="1" dirty="0" smtClean="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2400" dirty="0" smtClean="0">
                <a:solidFill>
                  <a:srgbClr val="000000"/>
                </a:solidFill>
                <a:latin typeface="Times New Roman"/>
              </a:rPr>
              <a:t>	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Most commonly a pulmonary infection, Tuberculosis is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a highly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contagious airborne bacteria, requiring only 1-3 living bacteria to survive in the body. TB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reproduces at a rate roughly 16 times slower than the average bacterial infection and as a result, requires at least a 13 day incubation period, allowing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those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who show no signs of infection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to spread bacteria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. Those infected can spray large quantities of tiny droplets, sizing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0.5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ml-5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µml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, carrying the infection by talking,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coughing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and sneezing. Patients eventually develop fever, a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productive cough,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fatigue, rapid weight loss, night sweats,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and nodules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in the lungs (bullae). These bullae are directly caused by the attack of the macrophage in the presence of tuberculosis.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When the macrophage envelops the bacteria, TB resists destruction by emitting a protein which inhibits the macrophage lysosomes from fusing and creating hostile enzymes. The bacteria multiplies over a span of a few weeks and takes over the cell. During this time, the macrophage presents antigens unique to TB on its outer layer to call for the help of a T-cell activated macrophage. If a macrophage attempts to assist the host cell, tuberculosis will move on to infect the activated macrophage, leaving its original hosts dead. This cycle continues until a mass of dead tissue is left in tuberculosis’s wake, creating the masses of dead cells found inside the lungs. The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bullae also effectively shields TB from any more of the body’s natural immune response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.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	Because the bullae shield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the infection from the rest of the body, those who are infected may never show signs of tuberculosis, yet still harbor it. This latent infection can be activated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into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full-blown TB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in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those who have  been exposed to the bacteria months or even years after initial exposure if at any point there is a weakness in their immune </a:t>
            </a:r>
            <a:r>
              <a:rPr lang="en-US" sz="2800" dirty="0" smtClean="0">
                <a:solidFill>
                  <a:srgbClr val="000000"/>
                </a:solidFill>
                <a:latin typeface="Times New Roman"/>
              </a:rPr>
              <a:t>system. For </a:t>
            </a:r>
            <a:r>
              <a:rPr lang="en-US" sz="2800" dirty="0">
                <a:solidFill>
                  <a:srgbClr val="000000"/>
                </a:solidFill>
                <a:latin typeface="Times New Roman"/>
              </a:rPr>
              <a:t>this reason, latent TB can particularly affect those with immunodeficiency diseases, increasing their rate of active infection by 10% each year after exposure.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	</a:t>
            </a:r>
            <a:endParaRPr lang="en-US" sz="2800" dirty="0"/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>
                <a:solidFill>
                  <a:srgbClr val="000000"/>
                </a:solidFill>
                <a:latin typeface="Times New Roman"/>
              </a:rPr>
              <a:t>	</a:t>
            </a:r>
            <a:r>
              <a:rPr lang="en-US" sz="2800" dirty="0" smtClean="0"/>
              <a:t>		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b="1" dirty="0">
              <a:solidFill>
                <a:srgbClr val="004442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4630400" y="22555200"/>
            <a:ext cx="10363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dirty="0" smtClean="0">
                <a:solidFill>
                  <a:srgbClr val="000000"/>
                </a:solidFill>
                <a:latin typeface="Times New Roman"/>
              </a:rPr>
              <a:t>. </a:t>
            </a:r>
            <a:endParaRPr lang="en-US" sz="2400" dirty="0"/>
          </a:p>
        </p:txBody>
      </p:sp>
      <p:pic>
        <p:nvPicPr>
          <p:cNvPr id="2" name="Content Placeholder 1"/>
          <p:cNvPicPr>
            <a:picLocks noGrp="1" noChangeAspect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13182600"/>
            <a:ext cx="9267463" cy="7580389"/>
          </a:xfrm>
        </p:spPr>
      </p:pic>
      <p:sp>
        <p:nvSpPr>
          <p:cNvPr id="9" name="Rectangle 8"/>
          <p:cNvSpPr/>
          <p:nvPr/>
        </p:nvSpPr>
        <p:spPr bwMode="auto">
          <a:xfrm>
            <a:off x="17526000" y="8915400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274430" tIns="138248" rIns="274430" bIns="138248" numCol="1" rtlCol="0" anchor="t" anchorCtr="0" compatLnSpc="1">
            <a:prstTxWarp prst="textNoShape">
              <a:avLst/>
            </a:prstTxWarp>
          </a:bodyPr>
          <a:lstStyle/>
          <a:p>
            <a:pPr marL="1027113" marR="0" indent="-1027113" algn="l" defTabSz="628808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9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800" y="8991600"/>
            <a:ext cx="11353800" cy="5181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800" y="15240000"/>
            <a:ext cx="11277600" cy="461068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26517600" y="7467600"/>
            <a:ext cx="1082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5400" dirty="0" smtClean="0">
                <a:solidFill>
                  <a:schemeClr val="accent1">
                    <a:lumMod val="25000"/>
                  </a:schemeClr>
                </a:solidFill>
              </a:rPr>
              <a:t>Peptides With </a:t>
            </a:r>
            <a:r>
              <a:rPr lang="en-US" sz="5400" dirty="0">
                <a:solidFill>
                  <a:schemeClr val="accent1">
                    <a:lumMod val="25000"/>
                  </a:schemeClr>
                </a:solidFill>
              </a:rPr>
              <a:t>O</a:t>
            </a:r>
            <a:r>
              <a:rPr lang="en-US" sz="5400" dirty="0" smtClean="0">
                <a:solidFill>
                  <a:schemeClr val="accent1">
                    <a:lumMod val="25000"/>
                  </a:schemeClr>
                </a:solidFill>
              </a:rPr>
              <a:t>ptimal LOD</a:t>
            </a:r>
            <a:endParaRPr lang="en-US" sz="540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7203400" y="20269200"/>
            <a:ext cx="1013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</a:rPr>
              <a:t>Calibration curve and representative SRM chromatogram for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</a:rPr>
              <a:t>AESDDLDALVAHLPADR (Rv0036c</a:t>
            </a:r>
            <a:r>
              <a:rPr lang="en-US" sz="2400" dirty="0" smtClean="0">
                <a:solidFill>
                  <a:schemeClr val="accent1">
                    <a:lumMod val="25000"/>
                  </a:schemeClr>
                </a:solidFill>
              </a:rPr>
              <a:t>) </a:t>
            </a:r>
            <a:endParaRPr lang="en-US" sz="240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26974800" y="34442400"/>
            <a:ext cx="10134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</a:rPr>
              <a:t>Calibration curve and representative SRM chromatogram for</a:t>
            </a:r>
          </a:p>
          <a:p>
            <a:pPr algn="ctr">
              <a:spcBef>
                <a:spcPts val="0"/>
              </a:spcBef>
              <a:buNone/>
            </a:pP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TGDEIHTSMEAGPMVR (</a:t>
            </a: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</a:rPr>
              <a:t>Rv1837c)</a:t>
            </a:r>
            <a:endParaRPr lang="en-US" sz="2800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8709600" y="8001000"/>
            <a:ext cx="10896600" cy="54845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4800" b="1" dirty="0" smtClean="0">
                <a:solidFill>
                  <a:schemeClr val="accent1">
                    <a:lumMod val="25000"/>
                  </a:schemeClr>
                </a:solidFill>
              </a:rPr>
              <a:t>Results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</a:rPr>
              <a:t>In this project we developed an SRM assay for 26 diagnostic Biomarkers in clinical samples.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</a:rPr>
              <a:t>All 26 peptides were successfully detected in a simulated clinical sample background (BSA) the best performing peptides had a limit of detection within the </a:t>
            </a:r>
            <a:r>
              <a:rPr lang="en-US" sz="2800" b="1" dirty="0" err="1" smtClean="0">
                <a:solidFill>
                  <a:schemeClr val="accent1">
                    <a:lumMod val="25000"/>
                  </a:schemeClr>
                </a:solidFill>
              </a:rPr>
              <a:t>fMol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</a:rPr>
              <a:t> range but the maximum lowest performing peptides had a limit of detection in at least 100 </a:t>
            </a:r>
            <a:r>
              <a:rPr lang="en-US" sz="2800" b="1" dirty="0" err="1" smtClean="0">
                <a:solidFill>
                  <a:schemeClr val="accent1">
                    <a:lumMod val="25000"/>
                  </a:schemeClr>
                </a:solidFill>
              </a:rPr>
              <a:t>fMol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</a:rPr>
              <a:t>. Calibration curves all validated a linear response to sample concentration.</a:t>
            </a:r>
          </a:p>
          <a:p>
            <a:pPr>
              <a:buNone/>
            </a:pP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</a:rPr>
              <a:t>This </a:t>
            </a:r>
            <a:r>
              <a:rPr lang="en-US" sz="2800" b="1" dirty="0">
                <a:solidFill>
                  <a:schemeClr val="accent1">
                    <a:lumMod val="25000"/>
                  </a:schemeClr>
                </a:solidFill>
              </a:rPr>
              <a:t>assay is now ready to be deployed as a high through-put screening method of patient </a:t>
            </a:r>
            <a:r>
              <a:rPr lang="en-US" sz="2800" b="1" dirty="0" smtClean="0">
                <a:solidFill>
                  <a:schemeClr val="accent1">
                    <a:lumMod val="25000"/>
                  </a:schemeClr>
                </a:solidFill>
              </a:rPr>
              <a:t>samples. </a:t>
            </a:r>
            <a:endParaRPr lang="en-US" sz="2800" b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</a:pPr>
            <a:endParaRPr lang="en-US" sz="2800" b="1" dirty="0">
              <a:solidFill>
                <a:schemeClr val="accent1">
                  <a:lumMod val="10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9090600" y="29198304"/>
            <a:ext cx="10058400" cy="611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4400" b="1" dirty="0" smtClean="0">
                <a:solidFill>
                  <a:schemeClr val="tx2"/>
                </a:solidFill>
              </a:rPr>
              <a:t>References</a:t>
            </a:r>
          </a:p>
          <a:p>
            <a:pPr>
              <a:buNone/>
            </a:pPr>
            <a:r>
              <a:rPr lang="en-US" sz="2800" dirty="0" err="1" smtClean="0">
                <a:solidFill>
                  <a:schemeClr val="accent1">
                    <a:lumMod val="25000"/>
                  </a:schemeClr>
                </a:solidFill>
              </a:rPr>
              <a:t>Hesseling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, et al. Disseminated </a:t>
            </a:r>
            <a:r>
              <a:rPr lang="en-US" sz="2800" dirty="0" err="1">
                <a:solidFill>
                  <a:schemeClr val="accent1">
                    <a:lumMod val="25000"/>
                  </a:schemeClr>
                </a:solidFill>
              </a:rPr>
              <a:t>B</a:t>
            </a:r>
            <a:r>
              <a:rPr lang="en-US" sz="2800" dirty="0" err="1" smtClean="0">
                <a:solidFill>
                  <a:schemeClr val="accent1">
                    <a:lumMod val="25000"/>
                  </a:schemeClr>
                </a:solidFill>
              </a:rPr>
              <a:t>acille</a:t>
            </a: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dirty="0" err="1">
                <a:solidFill>
                  <a:schemeClr val="accent1">
                    <a:lumMod val="25000"/>
                  </a:schemeClr>
                </a:solidFill>
              </a:rPr>
              <a:t>Calmette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–</a:t>
            </a:r>
            <a:r>
              <a:rPr lang="en-US" sz="2800" dirty="0" err="1">
                <a:solidFill>
                  <a:schemeClr val="accent1">
                    <a:lumMod val="25000"/>
                  </a:schemeClr>
                </a:solidFill>
              </a:rPr>
              <a:t>Guérin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 disease in HIV-infected South African infants. Bulletin of the World Health </a:t>
            </a: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</a:rPr>
              <a:t>Organization (2008)</a:t>
            </a:r>
          </a:p>
          <a:p>
            <a:pPr>
              <a:buNone/>
            </a:pPr>
            <a:endParaRPr lang="en-US" sz="2800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</a:pPr>
            <a:r>
              <a:rPr lang="en-US" sz="2800" dirty="0" err="1" smtClean="0">
                <a:solidFill>
                  <a:schemeClr val="accent1">
                    <a:lumMod val="25000"/>
                  </a:schemeClr>
                </a:solidFill>
              </a:rPr>
              <a:t>Kusebauch</a:t>
            </a: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</a:rPr>
              <a:t>, et al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. Human </a:t>
            </a:r>
            <a:r>
              <a:rPr lang="en-US" sz="2800" dirty="0" err="1">
                <a:solidFill>
                  <a:schemeClr val="accent1">
                    <a:lumMod val="25000"/>
                  </a:schemeClr>
                </a:solidFill>
              </a:rPr>
              <a:t>SRMAtlas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: A resource of targeted assays to quantify the complete human proteome</a:t>
            </a:r>
          </a:p>
          <a:p>
            <a:pPr>
              <a:buNone/>
            </a:pP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Cell 2016, 166(3), </a:t>
            </a: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</a:rPr>
              <a:t>766-778</a:t>
            </a:r>
          </a:p>
          <a:p>
            <a:pPr>
              <a:buNone/>
            </a:pPr>
            <a:endParaRPr lang="en-US" sz="2800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buNone/>
            </a:pPr>
            <a:r>
              <a:rPr lang="en-US" sz="2800" dirty="0" smtClean="0">
                <a:solidFill>
                  <a:schemeClr val="accent1">
                    <a:lumMod val="25000"/>
                  </a:schemeClr>
                </a:solidFill>
              </a:rPr>
              <a:t>Schubert, et al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. The </a:t>
            </a:r>
            <a:r>
              <a:rPr lang="en-US" sz="2800" dirty="0" err="1">
                <a:solidFill>
                  <a:schemeClr val="accent1">
                    <a:lumMod val="25000"/>
                  </a:schemeClr>
                </a:solidFill>
              </a:rPr>
              <a:t>Mtb</a:t>
            </a: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 Proteome Library: A Resource of Assays to Quantify the Complete Proteome of Mycobacterium tuberculosis </a:t>
            </a:r>
          </a:p>
          <a:p>
            <a:pPr>
              <a:buNone/>
            </a:pPr>
            <a:r>
              <a:rPr lang="en-US" sz="2800" dirty="0">
                <a:solidFill>
                  <a:schemeClr val="accent1">
                    <a:lumMod val="25000"/>
                  </a:schemeClr>
                </a:solidFill>
              </a:rPr>
              <a:t>Cell Host &amp; Microbe 2013, 13(5), 602-612</a:t>
            </a:r>
          </a:p>
        </p:txBody>
      </p:sp>
      <p:sp>
        <p:nvSpPr>
          <p:cNvPr id="49" name="Rectangle 48"/>
          <p:cNvSpPr/>
          <p:nvPr/>
        </p:nvSpPr>
        <p:spPr bwMode="auto">
          <a:xfrm>
            <a:off x="26289000" y="21717000"/>
            <a:ext cx="11887200" cy="62484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274430" tIns="138248" rIns="274430" bIns="138248" numCol="1" rtlCol="0" anchor="t" anchorCtr="0" compatLnSpc="1">
            <a:prstTxWarp prst="textNoShape">
              <a:avLst/>
            </a:prstTxWarp>
          </a:bodyPr>
          <a:lstStyle/>
          <a:p>
            <a:pPr marL="1027113" marR="0" indent="-1027113" algn="l" defTabSz="628808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9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26289000" y="28498800"/>
            <a:ext cx="11887200" cy="5715000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square" lIns="274430" tIns="138248" rIns="274430" bIns="138248" numCol="1" rtlCol="0" anchor="t" anchorCtr="0" compatLnSpc="1">
            <a:prstTxWarp prst="textNoShape">
              <a:avLst/>
            </a:prstTxWarp>
          </a:bodyPr>
          <a:lstStyle/>
          <a:p>
            <a:pPr marL="1027113" marR="0" indent="-1027113" algn="l" defTabSz="6288088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sz="99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pic>
        <p:nvPicPr>
          <p:cNvPr id="52" name="Picture 5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800" y="28727400"/>
            <a:ext cx="11277600" cy="53340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</p:pic>
      <p:sp>
        <p:nvSpPr>
          <p:cNvPr id="30" name="TextBox 29"/>
          <p:cNvSpPr txBox="1"/>
          <p:nvPr/>
        </p:nvSpPr>
        <p:spPr>
          <a:xfrm>
            <a:off x="13716000" y="4419600"/>
            <a:ext cx="37490400" cy="1975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Contributors</a:t>
            </a:r>
            <a:endParaRPr lang="en-US" sz="3600" dirty="0" smtClean="0"/>
          </a:p>
          <a:p>
            <a:pPr algn="ctr">
              <a:buNone/>
            </a:pPr>
            <a:r>
              <a:rPr lang="en-US" sz="3600" dirty="0" err="1" smtClean="0"/>
              <a:t>Gower.M</a:t>
            </a:r>
            <a:r>
              <a:rPr lang="en-US" sz="3600" dirty="0" smtClean="0"/>
              <a:t>, </a:t>
            </a:r>
            <a:r>
              <a:rPr lang="en-US" sz="3600" dirty="0" err="1" smtClean="0"/>
              <a:t>Moss.C</a:t>
            </a:r>
            <a:r>
              <a:rPr lang="en-US" sz="3600" dirty="0" smtClean="0"/>
              <a:t>, </a:t>
            </a:r>
            <a:r>
              <a:rPr lang="en-US" sz="3600" dirty="0" err="1" smtClean="0"/>
              <a:t>Li.S</a:t>
            </a:r>
            <a:r>
              <a:rPr lang="en-US" sz="3600" dirty="0" smtClean="0"/>
              <a:t>, </a:t>
            </a:r>
            <a:r>
              <a:rPr lang="en-US" sz="3600" dirty="0" err="1" smtClean="0"/>
              <a:t>Chen.G</a:t>
            </a:r>
            <a:r>
              <a:rPr lang="en-US" sz="3600" dirty="0" smtClean="0"/>
              <a:t>, </a:t>
            </a:r>
            <a:r>
              <a:rPr lang="en-US" sz="3600" dirty="0" err="1" smtClean="0"/>
              <a:t>Kahlert.G</a:t>
            </a:r>
            <a:r>
              <a:rPr lang="en-US" sz="3600" dirty="0" smtClean="0"/>
              <a:t>, </a:t>
            </a:r>
            <a:r>
              <a:rPr lang="en-US" sz="3600" dirty="0" err="1" smtClean="0"/>
              <a:t>Kusebauch.U</a:t>
            </a:r>
            <a:r>
              <a:rPr lang="en-US" sz="3600" dirty="0" smtClean="0"/>
              <a:t>, </a:t>
            </a:r>
            <a:r>
              <a:rPr lang="en-US" sz="3600" dirty="0" err="1" smtClean="0"/>
              <a:t>Grimes.B</a:t>
            </a:r>
            <a:r>
              <a:rPr lang="en-US" sz="3600" dirty="0" smtClean="0"/>
              <a:t>, </a:t>
            </a:r>
            <a:r>
              <a:rPr lang="en-US" sz="3600" dirty="0" err="1" smtClean="0"/>
              <a:t>Arens.N</a:t>
            </a:r>
            <a:r>
              <a:rPr lang="en-US" sz="3600" dirty="0" smtClean="0"/>
              <a:t>, </a:t>
            </a:r>
            <a:r>
              <a:rPr lang="en-US" sz="3600" dirty="0" err="1" smtClean="0"/>
              <a:t>Ludwig.C</a:t>
            </a:r>
            <a:r>
              <a:rPr lang="en-US" sz="3600" dirty="0" smtClean="0"/>
              <a:t>, </a:t>
            </a:r>
            <a:r>
              <a:rPr lang="en-US" sz="3600" dirty="0" err="1" smtClean="0"/>
              <a:t>Moritz.R</a:t>
            </a:r>
            <a:endParaRPr lang="en-US" sz="3600" dirty="0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1752600"/>
            <a:ext cx="9067800" cy="4343400"/>
          </a:xfrm>
          <a:prstGeom prst="rect">
            <a:avLst/>
          </a:prstGeom>
        </p:spPr>
      </p:pic>
      <p:sp>
        <p:nvSpPr>
          <p:cNvPr id="81312" name="TextBox 81311"/>
          <p:cNvSpPr txBox="1"/>
          <p:nvPr/>
        </p:nvSpPr>
        <p:spPr>
          <a:xfrm>
            <a:off x="38938200" y="13258800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4400" b="1" dirty="0" smtClean="0"/>
              <a:t>Ranked Peptides in relation to LOD</a:t>
            </a:r>
            <a:endParaRPr lang="en-US" sz="4400" b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8200" y="14325600"/>
            <a:ext cx="10515600" cy="9448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93800" y="21945600"/>
            <a:ext cx="11353800" cy="5867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edical poster with graphics">
  <a:themeElements>
    <a:clrScheme name="medical poster with graphics_post design_082605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edical Poster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274430" tIns="138248" rIns="274430" bIns="138248" numCol="1" anchor="t" anchorCtr="0" compatLnSpc="1">
        <a:prstTxWarp prst="textNoShape">
          <a:avLst/>
        </a:prstTxWarp>
      </a:bodyPr>
      <a:lstStyle>
        <a:defPPr marL="1027113" marR="0" indent="-1027113" algn="l" defTabSz="6288088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274430" tIns="138248" rIns="274430" bIns="138248" numCol="1" anchor="t" anchorCtr="0" compatLnSpc="1">
        <a:prstTxWarp prst="textNoShape">
          <a:avLst/>
        </a:prstTxWarp>
      </a:bodyPr>
      <a:lstStyle>
        <a:defPPr marL="1027113" marR="0" indent="-1027113" algn="l" defTabSz="6288088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Char char="•"/>
          <a:tabLst/>
          <a:defRPr kumimoji="0" lang="en-US" sz="99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medical poster with graphics_post design_082605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edical poster with graphics_post design_082605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edical poster with graphics_post design_082605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A310CDEE-6E89-4FD2-9D39-B5EF7D79FE9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1646</TotalTime>
  <Words>637</Words>
  <Application>Microsoft Office PowerPoint</Application>
  <PresentationFormat>Custom</PresentationFormat>
  <Paragraphs>66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Medical poster with graphics</vt:lpstr>
      <vt:lpstr>Developing a SRM Assay of Tuberculosis for Clinical Sample Diagnosis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Tuberculosis Diagnostics</dc:title>
  <dc:creator>Maia Gower</dc:creator>
  <cp:lastModifiedBy>Maia Gower</cp:lastModifiedBy>
  <cp:revision>54</cp:revision>
  <cp:lastPrinted>2004-07-01T22:30:03Z</cp:lastPrinted>
  <dcterms:created xsi:type="dcterms:W3CDTF">2016-07-25T15:47:43Z</dcterms:created>
  <dcterms:modified xsi:type="dcterms:W3CDTF">2016-08-16T16:08:02Z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TC100214271033</vt:lpwstr>
  </property>
</Properties>
</file>